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330" y="41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1F7818-E566-4AC6-9E24-F81B8F6562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2F4382A-B72F-4FB3-984E-2A397743A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F58EDB-5E90-4587-A766-8CFB5926B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76B349-C8AA-4A56-BD5B-B16D8F134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065F1B-E5F1-46CE-8F4C-75F018BBA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0435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6ED491-1223-4922-9FB7-DA7C58A6A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180E3BD-8C39-42E3-B8A7-85CA41EA5C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C17335-A5A3-439D-92BB-045390E7D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CE98B5-8E26-4599-BE9E-456E774FA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41FCF39-F64D-466A-B891-162DF323F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456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AC51238-C654-4B20-BDB6-5315594021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088AA85-7240-477E-B7B5-90C26469F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4000B6-4BA0-4645-97D5-F77702AB1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86B93F3-929B-4178-9DF0-A03EB65A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F71ECB-5FD9-4C7B-9D4B-5EEB1A5E5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579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968E73-9709-473A-A743-C2B216C57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3EF8DE-4D6D-4DC5-A8DE-DD5976AD4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75894D-12AF-43FB-9ABE-9632CE053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28D59C-8411-415A-A3E9-285C94E91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6E44AE-8302-47A1-9106-91442A1E2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4543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584CB8-F062-4D95-B138-84B196F84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9708646-8A17-46F2-8A20-A3207A957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6E7AA2-6DD2-4884-9F01-82CC57A15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27E07AB-FB18-4D1B-A9DB-690490EA8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D38F25-C094-4B42-8326-9511D646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0813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DA4C85-E09A-4756-849C-69B8F256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D4A77D-4C42-4EED-ADB1-70A73DECAF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27A9062-615C-46AA-8FDB-BB53C5C50D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BA80D7-8273-4793-A0C1-A8390F013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173E98-A0D0-4C72-95CE-B60C96C25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9F56679-D0F5-45D5-8DF3-27F98F63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9458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0855D7-108A-41FE-A6FE-94FCE9C0F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0CB1F65-1EBC-4555-92BE-CA306A73C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3E04085-4F2F-4AB2-AAC7-ED5557F9D6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294B267-E3C7-48A4-9042-BBB5F15A8F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810366B-DA36-451C-976E-1E9D5AA8BE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FEFE36B-F2E8-477D-95ED-687FC3042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5CE0386-4A53-4C16-8EE9-1C4E70BD4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A1AFE8F-6A00-43A7-B74A-2C061E5E1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2148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64CEA4-01BA-4F4A-938A-DD8EB380D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2C6B12C-6497-419D-B4BC-4B5BA2BA3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B5FEDB9-5854-4C75-9C6C-2B876DF2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F1CDCD0-0C0A-4688-92F6-684A1B33A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5358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74A981B-750B-4FE4-B1E0-F9C0313FF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08F5909-C212-44ED-9649-64B0A997E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0F0A71C-0D01-49BF-A0E7-19E61297A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0713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708726-8746-45A5-9856-7377D5ECE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0CCA03-582A-46A4-AC86-7B737E94C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5B80E82-12C7-47DE-8E92-498D12EC7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4C9A33A-FEDD-45BF-B021-B8C9125D8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A4E4D2-48D2-43F3-A748-6CE3B72F7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5B16E8B-3E21-4EF5-819F-CC1A334E5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128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CD01EB-5526-463A-9DAB-09B9966E5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7A636BB-C1DE-4941-813A-DE450522C0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A500A7A-5F98-4CC1-934F-DDF14ADC3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49D465-69DD-4C10-8D6D-B3E25B28F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B9A827E-3A7B-483A-B3CD-8A808E2BD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B2CAED-DB65-42FC-AFC3-AB80C1016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6002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5797B2-3343-4D5E-93D4-DE4E3238F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8AFEEA-E99B-42AB-B865-0714E0B62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7DCF73-7E87-4808-8F48-8DC0AC2F85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FE196-5EFD-4979-B146-B6F7C7372A71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11700B-6C3B-4FC3-8093-A7990064E5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AC6AA0-17A2-4BBE-B673-67C698BD8F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CB5AA-D39B-46E2-94EB-1A8E083254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7008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авнобедренный треугольник 7">
            <a:extLst>
              <a:ext uri="{FF2B5EF4-FFF2-40B4-BE49-F238E27FC236}">
                <a16:creationId xmlns:a16="http://schemas.microsoft.com/office/drawing/2014/main" id="{233CD7BD-06F8-4A73-BA36-8F34F7DBFB03}"/>
              </a:ext>
            </a:extLst>
          </p:cNvPr>
          <p:cNvSpPr/>
          <p:nvPr/>
        </p:nvSpPr>
        <p:spPr>
          <a:xfrm rot="19964513">
            <a:off x="-752272" y="-1853487"/>
            <a:ext cx="10506249" cy="6930209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72068C-2073-4A31-9018-715C7A68401C}"/>
              </a:ext>
            </a:extLst>
          </p:cNvPr>
          <p:cNvSpPr txBox="1"/>
          <p:nvPr/>
        </p:nvSpPr>
        <p:spPr>
          <a:xfrm>
            <a:off x="2465295" y="2188638"/>
            <a:ext cx="62394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dirty="0">
                <a:latin typeface="Akrobat Black" panose="00000A00000000000000" pitchFamily="2" charset="-52"/>
              </a:rPr>
              <a:t>Система интернет-продаж образовательных курсов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D960F4-224A-4DBA-B5B1-09E2D556CF02}"/>
              </a:ext>
            </a:extLst>
          </p:cNvPr>
          <p:cNvSpPr txBox="1"/>
          <p:nvPr/>
        </p:nvSpPr>
        <p:spPr>
          <a:xfrm>
            <a:off x="6956612" y="4805117"/>
            <a:ext cx="45809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400" dirty="0">
                <a:latin typeface="Akrobat SemiBold" panose="00000700000000000000" pitchFamily="2" charset="-52"/>
              </a:rPr>
              <a:t>Выполнили студенты группы 221703:</a:t>
            </a:r>
          </a:p>
          <a:p>
            <a:pPr algn="r"/>
            <a:r>
              <a:rPr lang="ru-RU" sz="2400" dirty="0" err="1">
                <a:latin typeface="Akrobat SemiBold" panose="00000700000000000000" pitchFamily="2" charset="-52"/>
              </a:rPr>
              <a:t>Демидовец</a:t>
            </a:r>
            <a:r>
              <a:rPr lang="ru-RU" sz="2400" dirty="0">
                <a:latin typeface="Akrobat SemiBold" panose="00000700000000000000" pitchFamily="2" charset="-52"/>
              </a:rPr>
              <a:t> Д.В.</a:t>
            </a:r>
            <a:br>
              <a:rPr lang="ru-RU" sz="2400" dirty="0">
                <a:latin typeface="Akrobat SemiBold" panose="00000700000000000000" pitchFamily="2" charset="-52"/>
              </a:rPr>
            </a:br>
            <a:r>
              <a:rPr lang="ru-RU" sz="2400" dirty="0">
                <a:latin typeface="Akrobat SemiBold" panose="00000700000000000000" pitchFamily="2" charset="-52"/>
              </a:rPr>
              <a:t>Козырев Д.А.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9C880F-2944-4087-B668-A85F785C7040}"/>
              </a:ext>
            </a:extLst>
          </p:cNvPr>
          <p:cNvSpPr txBox="1"/>
          <p:nvPr/>
        </p:nvSpPr>
        <p:spPr>
          <a:xfrm>
            <a:off x="2465295" y="3457388"/>
            <a:ext cx="22949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rgbClr val="2F528F"/>
                </a:solidFill>
                <a:latin typeface="Akrobat Black" panose="00000A00000000000000" pitchFamily="2" charset="-52"/>
              </a:rPr>
              <a:t>Intellecta</a:t>
            </a:r>
            <a:endParaRPr lang="ru-RU" sz="4400" dirty="0">
              <a:solidFill>
                <a:srgbClr val="2F528F"/>
              </a:solidFill>
              <a:latin typeface="Akrobat Black" panose="00000A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97411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601424" y="2338216"/>
            <a:ext cx="39175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Диаграмма вариантов использования системы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567F4D-9DFE-4336-A5DB-FBD92ECF0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211" y="289939"/>
            <a:ext cx="8039877" cy="627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53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8" y="539133"/>
            <a:ext cx="8686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Макеты интерфейса системы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A9A9B-589A-4799-8E76-D85268494467}"/>
              </a:ext>
            </a:extLst>
          </p:cNvPr>
          <p:cNvSpPr txBox="1"/>
          <p:nvPr/>
        </p:nvSpPr>
        <p:spPr>
          <a:xfrm>
            <a:off x="510988" y="1979007"/>
            <a:ext cx="37460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krobat" panose="00000600000000000000" pitchFamily="2" charset="-52"/>
              </a:rPr>
              <a:t>На изображении представлен макет окна авторизации в системе на мобильном устройстве, с полями для ввода пользовательских данных и кнопками для сброса пароля, а также логотипом системы.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BF11DF-BE04-4766-A0AC-01FDC8356C74}"/>
              </a:ext>
            </a:extLst>
          </p:cNvPr>
          <p:cNvSpPr txBox="1"/>
          <p:nvPr/>
        </p:nvSpPr>
        <p:spPr>
          <a:xfrm>
            <a:off x="11394141" y="6133110"/>
            <a:ext cx="62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Akrobat ExtraLight" panose="00000400000000000000" pitchFamily="2" charset="-52"/>
              </a:rPr>
              <a:t>1</a:t>
            </a:r>
            <a:r>
              <a:rPr lang="en-US" sz="2800" dirty="0">
                <a:latin typeface="Akrobat ExtraLight" panose="00000400000000000000" pitchFamily="2" charset="-52"/>
              </a:rPr>
              <a:t>/3</a:t>
            </a:r>
            <a:endParaRPr lang="ru-RU" sz="2800" dirty="0">
              <a:latin typeface="Akrobat ExtraLight" panose="00000400000000000000" pitchFamily="2" charset="-52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E826C9B-312C-44D9-9E59-0DE4FF259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64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967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8" y="539133"/>
            <a:ext cx="8686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Макеты интерфейса системы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BF11DF-BE04-4766-A0AC-01FDC8356C74}"/>
              </a:ext>
            </a:extLst>
          </p:cNvPr>
          <p:cNvSpPr txBox="1"/>
          <p:nvPr/>
        </p:nvSpPr>
        <p:spPr>
          <a:xfrm>
            <a:off x="11394141" y="6133110"/>
            <a:ext cx="62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krobat ExtraLight" panose="00000400000000000000" pitchFamily="2" charset="-52"/>
              </a:rPr>
              <a:t>2/3</a:t>
            </a:r>
            <a:endParaRPr lang="ru-RU" sz="2800" dirty="0">
              <a:latin typeface="Akrobat ExtraLight" panose="00000400000000000000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D07A13-4200-4C66-897D-A6BC65931419}"/>
              </a:ext>
            </a:extLst>
          </p:cNvPr>
          <p:cNvSpPr txBox="1"/>
          <p:nvPr/>
        </p:nvSpPr>
        <p:spPr>
          <a:xfrm>
            <a:off x="510988" y="1979007"/>
            <a:ext cx="37460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krobat" panose="00000600000000000000" pitchFamily="2" charset="-52"/>
              </a:rPr>
              <a:t>На изображении представлен макет окна просмотра курсов на персональном компьютере, со списками меню, главной страницей курса, а также логотипом системы.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9A817A8-2AC7-405D-8CCA-F8996C9849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4" t="7742" r="7030" b="17139"/>
          <a:stretch/>
        </p:blipFill>
        <p:spPr>
          <a:xfrm>
            <a:off x="4827067" y="1654356"/>
            <a:ext cx="6853945" cy="397011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C370160-E13E-47AC-83B7-7A954BA39E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7" t="67296" r="83154" b="21417"/>
          <a:stretch/>
        </p:blipFill>
        <p:spPr>
          <a:xfrm>
            <a:off x="4948987" y="1731692"/>
            <a:ext cx="567893" cy="49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890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8" y="539133"/>
            <a:ext cx="8686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Макеты интерфейса системы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BF11DF-BE04-4766-A0AC-01FDC8356C74}"/>
              </a:ext>
            </a:extLst>
          </p:cNvPr>
          <p:cNvSpPr txBox="1"/>
          <p:nvPr/>
        </p:nvSpPr>
        <p:spPr>
          <a:xfrm>
            <a:off x="11394141" y="6133110"/>
            <a:ext cx="62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krobat ExtraLight" panose="00000400000000000000" pitchFamily="2" charset="-52"/>
              </a:rPr>
              <a:t>3/3</a:t>
            </a:r>
            <a:endParaRPr lang="ru-RU" sz="2800" dirty="0">
              <a:latin typeface="Akrobat ExtraLight" panose="00000400000000000000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9DFDD7-7524-4CC6-8D4C-F6C23808F716}"/>
              </a:ext>
            </a:extLst>
          </p:cNvPr>
          <p:cNvSpPr txBox="1"/>
          <p:nvPr/>
        </p:nvSpPr>
        <p:spPr>
          <a:xfrm>
            <a:off x="510988" y="1979007"/>
            <a:ext cx="37460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krobat" panose="00000600000000000000" pitchFamily="2" charset="-52"/>
              </a:rPr>
              <a:t>На изображении представлен макет окна авторизации в системе на персональном компьютере, с полями для ввода пользовательских данных и кнопками для сброса пароля, а также логотипом системы.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8B913C4-96E3-4CD3-9DA2-F324AF15F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387" y="1273215"/>
            <a:ext cx="6655972" cy="473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101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>
            <a:extLst>
              <a:ext uri="{FF2B5EF4-FFF2-40B4-BE49-F238E27FC236}">
                <a16:creationId xmlns:a16="http://schemas.microsoft.com/office/drawing/2014/main" id="{8963C109-5358-445D-B6C9-561A19B2CAAD}"/>
              </a:ext>
            </a:extLst>
          </p:cNvPr>
          <p:cNvSpPr/>
          <p:nvPr/>
        </p:nvSpPr>
        <p:spPr>
          <a:xfrm rot="13119327">
            <a:off x="-183235" y="-1168222"/>
            <a:ext cx="12456274" cy="99608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4240306" y="1103909"/>
            <a:ext cx="3711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400" dirty="0">
                <a:latin typeface="Akrobat ExtraBold" panose="00000900000000000000" pitchFamily="2" charset="-52"/>
              </a:rPr>
              <a:t>Заключение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A9A9B-589A-4799-8E76-D85268494467}"/>
              </a:ext>
            </a:extLst>
          </p:cNvPr>
          <p:cNvSpPr txBox="1"/>
          <p:nvPr/>
        </p:nvSpPr>
        <p:spPr>
          <a:xfrm>
            <a:off x="1004048" y="2486068"/>
            <a:ext cx="105245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krobat" panose="00000600000000000000" pitchFamily="2" charset="-52"/>
              </a:rPr>
              <a:t>Проект </a:t>
            </a:r>
            <a:r>
              <a:rPr lang="ru-RU" sz="2000" dirty="0" err="1">
                <a:latin typeface="Akrobat" panose="00000600000000000000" pitchFamily="2" charset="-52"/>
              </a:rPr>
              <a:t>Intellecta</a:t>
            </a:r>
            <a:r>
              <a:rPr lang="ru-RU" sz="2000" dirty="0">
                <a:latin typeface="Akrobat" panose="00000600000000000000" pitchFamily="2" charset="-52"/>
              </a:rPr>
              <a:t> представляет собой инновационную платформу для продаж и прохождения образовательных курсов, ориентированную на решение актуальных проблем существующих образовательных систем. Уделение особого внимания безопасности данных делает платформу надежной и защищенной для всех пользователей. Платформа, начиная с базовой версии, будет постепенно расширять функционал, включая интеграцию с платежными системами, что обеспечит более удобный и безопасный процесс транзакций.</a:t>
            </a:r>
          </a:p>
          <a:p>
            <a:r>
              <a:rPr lang="ru-RU" sz="2000" dirty="0">
                <a:latin typeface="Akrobat" panose="00000600000000000000" pitchFamily="2" charset="-52"/>
              </a:rPr>
              <a:t>В долгосрочной перспективе, </a:t>
            </a:r>
            <a:r>
              <a:rPr lang="ru-RU" sz="2000" dirty="0" err="1">
                <a:latin typeface="Akrobat" panose="00000600000000000000" pitchFamily="2" charset="-52"/>
              </a:rPr>
              <a:t>Intellecta</a:t>
            </a:r>
            <a:r>
              <a:rPr lang="ru-RU" sz="2000" dirty="0">
                <a:latin typeface="Akrobat" panose="00000600000000000000" pitchFamily="2" charset="-52"/>
              </a:rPr>
              <a:t> сможет занять конкурентную нишу на международном рынке образовательных технологий, обеспечивая высокий уровень удобства, персонализации и безопасности для всех пользователей.</a:t>
            </a:r>
          </a:p>
        </p:txBody>
      </p:sp>
    </p:spTree>
    <p:extLst>
      <p:ext uri="{BB962C8B-B14F-4D97-AF65-F5344CB8AC3E}">
        <p14:creationId xmlns:p14="http://schemas.microsoft.com/office/powerpoint/2010/main" val="1333396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9" y="539133"/>
            <a:ext cx="813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Предпосылки для ведения бизнеса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A9A9B-589A-4799-8E76-D85268494467}"/>
              </a:ext>
            </a:extLst>
          </p:cNvPr>
          <p:cNvSpPr txBox="1"/>
          <p:nvPr/>
        </p:nvSpPr>
        <p:spPr>
          <a:xfrm>
            <a:off x="510989" y="1516286"/>
            <a:ext cx="1118795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Akrobat" panose="00000600000000000000" pitchFamily="2" charset="-52"/>
              </a:rPr>
              <a:t>Современная индустрия онлайн-образования стремительно развивается и занимает всё более значимое место в системе глобального обучения. С ростом числа пользователей интернета, спрос на доступные и гибкие образовательные форматы возрастает во всех возрастных и профессиональных категориях. Люди всё чаще выбирают онлайн-курсы как альтернативу традиционному образованию: они позволяют учиться в удобное время, выбирать подходящий темп и изучать только те темы, которые действительно интересны. Всё это делает рынок онлайн-обучения одним из самых перспективных направлений в сфере информационных технологий и цифровых услуг.</a:t>
            </a:r>
          </a:p>
          <a:p>
            <a:endParaRPr lang="ru-RU" dirty="0">
              <a:latin typeface="Akrobat" panose="00000600000000000000" pitchFamily="2" charset="-52"/>
            </a:endParaRPr>
          </a:p>
          <a:p>
            <a:r>
              <a:rPr lang="ru-RU" dirty="0">
                <a:latin typeface="Akrobat" panose="00000600000000000000" pitchFamily="2" charset="-52"/>
              </a:rPr>
              <a:t>Несмотря на высокую востребованность, многие существующие платформы по продаже образовательных курсов взимают значительные комиссии с авторов контента, что негативно сказывается как на преподавателях, так и на конечных потребителях. Высокая стоимость размещения курсов на крупных платформах ограничивает доступ для начинающих специалистов и небольших образовательных команд, затрудняя им выход на рынок. В итоге пострадать могут и сами ученики — им становится сложнее найти действительно полезный и уникальный контент. </a:t>
            </a:r>
          </a:p>
          <a:p>
            <a:endParaRPr lang="ru-RU" dirty="0">
              <a:latin typeface="Akrobat" panose="00000600000000000000" pitchFamily="2" charset="-52"/>
            </a:endParaRPr>
          </a:p>
          <a:p>
            <a:r>
              <a:rPr lang="ru-RU" dirty="0">
                <a:latin typeface="Akrobat" panose="00000600000000000000" pitchFamily="2" charset="-52"/>
              </a:rPr>
              <a:t>Наша цель — создать защищённую интеллектуальную платформу для интернет-продаж образовательных курсов, которая будет выгодна как авторам, так и пользователям. Мы предлагаем низкую комиссию, систему умных рекомендаций на базе искусственного интеллекта, поддержку малых образовательных инициатив, высокую безопасность и комфортную среду для обучения и взаимодействия.</a:t>
            </a:r>
          </a:p>
        </p:txBody>
      </p:sp>
    </p:spTree>
    <p:extLst>
      <p:ext uri="{BB962C8B-B14F-4D97-AF65-F5344CB8AC3E}">
        <p14:creationId xmlns:p14="http://schemas.microsoft.com/office/powerpoint/2010/main" val="2790047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9" y="539133"/>
            <a:ext cx="813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Преимущества нашей системы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A9A9B-589A-4799-8E76-D85268494467}"/>
              </a:ext>
            </a:extLst>
          </p:cNvPr>
          <p:cNvSpPr txBox="1"/>
          <p:nvPr/>
        </p:nvSpPr>
        <p:spPr>
          <a:xfrm>
            <a:off x="510989" y="1516286"/>
            <a:ext cx="1052456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ru-RU" sz="2000" dirty="0">
                <a:latin typeface="Akrobat" panose="00000600000000000000" pitchFamily="2" charset="-52"/>
              </a:rPr>
              <a:t>Платформа использует алгоритмы искусственного интеллекта для персонализированного подбора курсов. Пользователи получают предложения, соответствующие их интересам, уровню подготовки и учебным целям, что повышает мотивацию и эффективность обучения.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Akrobat" panose="00000600000000000000" pitchFamily="2" charset="-52"/>
              </a:rPr>
              <a:t>Мы устанавливаем комиссию значительно ниже, чем на большинстве популярных платформ. Это делает размещение курсов доступным для независимых преподавателей и небольших образовательных проектов, стимулируя рост уникального и качественного контента. 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Akrobat" panose="00000600000000000000" pitchFamily="2" charset="-52"/>
              </a:rPr>
              <a:t>Особое внимание уделяется безопасности персональных и платёжных данных. Используются современные методы шифрования и многоуровневая система аутентификации. Это обеспечивает доверие со стороны пользователей и соответствие нормативным требованиям.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Akrobat" panose="00000600000000000000" pitchFamily="2" charset="-52"/>
              </a:rPr>
              <a:t>Интерфейс платформы интуитивно понятен и адаптирован под разные устройства. Это позволяет ученикам легко ориентироваться в платформе, а преподавателям — без усилий размещать и обновлять курсы. </a:t>
            </a:r>
          </a:p>
          <a:p>
            <a:pPr marL="457200" indent="-457200">
              <a:buAutoNum type="arabicPeriod"/>
            </a:pPr>
            <a:r>
              <a:rPr lang="ru-RU" sz="2000" dirty="0">
                <a:latin typeface="Akrobat" panose="00000600000000000000" pitchFamily="2" charset="-52"/>
              </a:rPr>
              <a:t>Система легко адаптируется под разные форматы обучения — от коротких видеоуроков до сложных модульных программ. Это даёт возможность масштабировать платформу под потребности разных аудиторий.</a:t>
            </a:r>
          </a:p>
        </p:txBody>
      </p:sp>
    </p:spTree>
    <p:extLst>
      <p:ext uri="{BB962C8B-B14F-4D97-AF65-F5344CB8AC3E}">
        <p14:creationId xmlns:p14="http://schemas.microsoft.com/office/powerpoint/2010/main" val="305433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9" y="539133"/>
            <a:ext cx="813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Бизнес-цели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A9A9B-589A-4799-8E76-D85268494467}"/>
              </a:ext>
            </a:extLst>
          </p:cNvPr>
          <p:cNvSpPr txBox="1"/>
          <p:nvPr/>
        </p:nvSpPr>
        <p:spPr>
          <a:xfrm>
            <a:off x="510989" y="1516286"/>
            <a:ext cx="1052456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Akrobat" panose="00000600000000000000" pitchFamily="2" charset="-52"/>
              </a:rPr>
              <a:t>Бизнес-цель-1.</a:t>
            </a:r>
            <a:r>
              <a:rPr lang="ru-RU" sz="2000" dirty="0">
                <a:latin typeface="Akrobat" panose="00000600000000000000" pitchFamily="2" charset="-52"/>
              </a:rPr>
              <a:t> Разработать интеллектуальную онлайн-платформу для продажи образовательных курсов с гибкой системой монетизации, предусматривающей комиссию не более 10% с каждой продажи.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Бизнес-цель-2. </a:t>
            </a:r>
            <a:r>
              <a:rPr lang="ru-RU" sz="2000" dirty="0">
                <a:latin typeface="Akrobat" panose="00000600000000000000" pitchFamily="2" charset="-52"/>
              </a:rPr>
              <a:t>Увеличить объем продаж образовательных курсов на 30% в течение первого года за счёт внедрения интеллектуальной системы рекомендаций, низкой комиссии и повышения доверия со стороны пользователей.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Бизнес-цель-3. </a:t>
            </a:r>
            <a:r>
              <a:rPr lang="ru-RU" sz="2000" dirty="0">
                <a:latin typeface="Akrobat" panose="00000600000000000000" pitchFamily="2" charset="-52"/>
              </a:rPr>
              <a:t>Привлечь новых пользователей: не менее 5000 активных учеников и 500 авторов курсов в течение первого года функционирования платформы.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Бизнес-цель-4. </a:t>
            </a:r>
            <a:r>
              <a:rPr lang="ru-RU" sz="2000" dirty="0">
                <a:latin typeface="Akrobat" panose="00000600000000000000" pitchFamily="2" charset="-52"/>
              </a:rPr>
              <a:t>Создать и развивать партнёрскую сеть с образовательными учреждениями, независимыми преподавателями и экспертами для размещения эксклюзивного контента и повышения привлекательности платформы.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Бизнес-цель-5. </a:t>
            </a:r>
            <a:r>
              <a:rPr lang="ru-RU" sz="2000" dirty="0">
                <a:latin typeface="Akrobat" panose="00000600000000000000" pitchFamily="2" charset="-52"/>
              </a:rPr>
              <a:t>Обеспечить высокий уровень безопасности персональных и платёжных данных, достигнув уровня доверия, сравнимого с банками и государственными платформами, что позволит увеличить удержание пользователей на 25%.</a:t>
            </a:r>
          </a:p>
        </p:txBody>
      </p:sp>
    </p:spTree>
    <p:extLst>
      <p:ext uri="{BB962C8B-B14F-4D97-AF65-F5344CB8AC3E}">
        <p14:creationId xmlns:p14="http://schemas.microsoft.com/office/powerpoint/2010/main" val="4284470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9" y="539133"/>
            <a:ext cx="813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Критерии успеха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A9A9B-589A-4799-8E76-D85268494467}"/>
              </a:ext>
            </a:extLst>
          </p:cNvPr>
          <p:cNvSpPr txBox="1"/>
          <p:nvPr/>
        </p:nvSpPr>
        <p:spPr>
          <a:xfrm>
            <a:off x="510989" y="1605935"/>
            <a:ext cx="1052456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>
                <a:latin typeface="Akrobat" panose="00000600000000000000" pitchFamily="2" charset="-52"/>
              </a:rPr>
              <a:t>Критерий успеха-1.</a:t>
            </a:r>
          </a:p>
          <a:p>
            <a:r>
              <a:rPr lang="ru-RU" sz="2200" dirty="0">
                <a:latin typeface="Akrobat" panose="00000600000000000000" pitchFamily="2" charset="-52"/>
              </a:rPr>
              <a:t> Не менее 40% пользователей, ранее использовавших популярные образовательные платформы (например, </a:t>
            </a:r>
            <a:r>
              <a:rPr lang="ru-RU" sz="2200" dirty="0" err="1">
                <a:latin typeface="Akrobat" panose="00000600000000000000" pitchFamily="2" charset="-52"/>
              </a:rPr>
              <a:t>Coursera</a:t>
            </a:r>
            <a:r>
              <a:rPr lang="ru-RU" sz="2200" dirty="0">
                <a:latin typeface="Akrobat" panose="00000600000000000000" pitchFamily="2" charset="-52"/>
              </a:rPr>
              <a:t>, </a:t>
            </a:r>
            <a:r>
              <a:rPr lang="ru-RU" sz="2200" dirty="0" err="1">
                <a:latin typeface="Akrobat" panose="00000600000000000000" pitchFamily="2" charset="-52"/>
              </a:rPr>
              <a:t>Udemy</a:t>
            </a:r>
            <a:r>
              <a:rPr lang="ru-RU" sz="2200" dirty="0">
                <a:latin typeface="Akrobat" panose="00000600000000000000" pitchFamily="2" charset="-52"/>
              </a:rPr>
              <a:t>), зарегистрируются на нашей платформе в течение первого года.</a:t>
            </a:r>
          </a:p>
          <a:p>
            <a:endParaRPr lang="ru-RU" sz="2200" dirty="0">
              <a:latin typeface="Akrobat" panose="00000600000000000000" pitchFamily="2" charset="-52"/>
            </a:endParaRPr>
          </a:p>
          <a:p>
            <a:r>
              <a:rPr lang="ru-RU" sz="2200" b="1" dirty="0">
                <a:latin typeface="Akrobat" panose="00000600000000000000" pitchFamily="2" charset="-52"/>
              </a:rPr>
              <a:t>Критерий успеха-2.</a:t>
            </a:r>
          </a:p>
          <a:p>
            <a:r>
              <a:rPr lang="ru-RU" sz="2200" dirty="0">
                <a:latin typeface="Akrobat" panose="00000600000000000000" pitchFamily="2" charset="-52"/>
              </a:rPr>
              <a:t> Средняя стоимость аналогичных курсов на нашей платформе будет ниже на 15–20% по сравнению с основными конкурентами за счет низкой комиссии и гибкой ценовой политики.</a:t>
            </a:r>
          </a:p>
          <a:p>
            <a:endParaRPr lang="ru-RU" sz="2200" dirty="0">
              <a:latin typeface="Akrobat" panose="00000600000000000000" pitchFamily="2" charset="-52"/>
            </a:endParaRPr>
          </a:p>
          <a:p>
            <a:r>
              <a:rPr lang="ru-RU" sz="2200" b="1" dirty="0">
                <a:latin typeface="Akrobat" panose="00000600000000000000" pitchFamily="2" charset="-52"/>
              </a:rPr>
              <a:t>Критерий успеха-3.</a:t>
            </a:r>
          </a:p>
          <a:p>
            <a:r>
              <a:rPr lang="ru-RU" sz="2200" dirty="0">
                <a:latin typeface="Akrobat" panose="00000600000000000000" pitchFamily="2" charset="-52"/>
              </a:rPr>
              <a:t> Не менее 80% пользователей отметят улучшение персонализации рекомендаций по сравнению с другими платформами (по результатам опросов или аналитики поведения). </a:t>
            </a:r>
          </a:p>
        </p:txBody>
      </p:sp>
    </p:spTree>
    <p:extLst>
      <p:ext uri="{BB962C8B-B14F-4D97-AF65-F5344CB8AC3E}">
        <p14:creationId xmlns:p14="http://schemas.microsoft.com/office/powerpoint/2010/main" val="3727642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9" y="539133"/>
            <a:ext cx="813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Факторы бизнес-риска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A9A9B-589A-4799-8E76-D85268494467}"/>
              </a:ext>
            </a:extLst>
          </p:cNvPr>
          <p:cNvSpPr txBox="1"/>
          <p:nvPr/>
        </p:nvSpPr>
        <p:spPr>
          <a:xfrm>
            <a:off x="510989" y="1516286"/>
            <a:ext cx="1052456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latin typeface="Akrobat" panose="00000600000000000000" pitchFamily="2" charset="-52"/>
              </a:rPr>
              <a:t>1. Сложности в разработке интеллектуальной системы рекомендаций </a:t>
            </a:r>
            <a:r>
              <a:rPr lang="ru-RU" dirty="0">
                <a:latin typeface="Akrobat" panose="00000600000000000000" pitchFamily="2" charset="-52"/>
              </a:rPr>
              <a:t>(Вероятность = 0,5; Ущерб = 7)</a:t>
            </a:r>
          </a:p>
          <a:p>
            <a:r>
              <a:rPr lang="ru-RU" dirty="0">
                <a:latin typeface="Akrobat" panose="00000600000000000000" pitchFamily="2" charset="-52"/>
              </a:rPr>
              <a:t>Разработка качественной системы персонализированных рекомендаций требует больших объёмов пользовательских данных и длительной настройки алгоритмов машинного обучения. При неэффективной работе рекомендательной системы возможно снижение пользовательского интереса и конверсии. </a:t>
            </a:r>
          </a:p>
          <a:p>
            <a:r>
              <a:rPr lang="ru-RU" b="1" dirty="0">
                <a:latin typeface="Akrobat" panose="00000600000000000000" pitchFamily="2" charset="-52"/>
              </a:rPr>
              <a:t>2. Уязвимости в безопасности пользовательских и платёжных данных </a:t>
            </a:r>
            <a:r>
              <a:rPr lang="ru-RU" dirty="0">
                <a:latin typeface="Akrobat" panose="00000600000000000000" pitchFamily="2" charset="-52"/>
              </a:rPr>
              <a:t>(Вероятность = 0,4; Ущерб = 9)</a:t>
            </a:r>
          </a:p>
          <a:p>
            <a:r>
              <a:rPr lang="ru-RU" dirty="0">
                <a:latin typeface="Akrobat" panose="00000600000000000000" pitchFamily="2" charset="-52"/>
              </a:rPr>
              <a:t>Утечки данных могут подорвать доверие пользователей и привести к серьёзным юридическим и финансовым последствиям.</a:t>
            </a:r>
          </a:p>
          <a:p>
            <a:r>
              <a:rPr lang="ru-RU" b="1" dirty="0">
                <a:latin typeface="Akrobat" panose="00000600000000000000" pitchFamily="2" charset="-52"/>
              </a:rPr>
              <a:t>3. Высокая конкуренция на рынке онлайн-образования</a:t>
            </a:r>
            <a:r>
              <a:rPr lang="ru-RU" dirty="0">
                <a:latin typeface="Akrobat" panose="00000600000000000000" pitchFamily="2" charset="-52"/>
              </a:rPr>
              <a:t> (Вероятность = 0,6; Ущерб = 6)</a:t>
            </a:r>
          </a:p>
          <a:p>
            <a:r>
              <a:rPr lang="ru-RU" dirty="0">
                <a:latin typeface="Akrobat" panose="00000600000000000000" pitchFamily="2" charset="-52"/>
              </a:rPr>
              <a:t>Существуют крупные игроки с устоявшейся аудиторией и широкой известностью, такие как </a:t>
            </a:r>
            <a:r>
              <a:rPr lang="ru-RU" dirty="0" err="1">
                <a:latin typeface="Akrobat" panose="00000600000000000000" pitchFamily="2" charset="-52"/>
              </a:rPr>
              <a:t>Coursera</a:t>
            </a:r>
            <a:r>
              <a:rPr lang="ru-RU" dirty="0">
                <a:latin typeface="Akrobat" panose="00000600000000000000" pitchFamily="2" charset="-52"/>
              </a:rPr>
              <a:t> и </a:t>
            </a:r>
            <a:r>
              <a:rPr lang="ru-RU" dirty="0" err="1">
                <a:latin typeface="Akrobat" panose="00000600000000000000" pitchFamily="2" charset="-52"/>
              </a:rPr>
              <a:t>Udemy</a:t>
            </a:r>
            <a:r>
              <a:rPr lang="ru-RU" dirty="0">
                <a:latin typeface="Akrobat" panose="00000600000000000000" pitchFamily="2" charset="-52"/>
              </a:rPr>
              <a:t>. </a:t>
            </a:r>
          </a:p>
          <a:p>
            <a:r>
              <a:rPr lang="ru-RU" b="1" dirty="0">
                <a:latin typeface="Akrobat" panose="00000600000000000000" pitchFamily="2" charset="-52"/>
              </a:rPr>
              <a:t>4. Недостаточный спрос на платформу со стороны авторов и учеников</a:t>
            </a:r>
            <a:r>
              <a:rPr lang="ru-RU" dirty="0">
                <a:latin typeface="Akrobat" panose="00000600000000000000" pitchFamily="2" charset="-52"/>
              </a:rPr>
              <a:t>(Вероятность = 0,5; Ущерб = 6)</a:t>
            </a:r>
          </a:p>
          <a:p>
            <a:r>
              <a:rPr lang="ru-RU" dirty="0">
                <a:latin typeface="Akrobat" panose="00000600000000000000" pitchFamily="2" charset="-52"/>
              </a:rPr>
              <a:t>Платформа может не достичь ожидаемых показателей по количеству пользователей из-за привычки к конкурентам. </a:t>
            </a:r>
          </a:p>
          <a:p>
            <a:r>
              <a:rPr lang="ru-RU" b="1" dirty="0">
                <a:latin typeface="Akrobat" panose="00000600000000000000" pitchFamily="2" charset="-52"/>
              </a:rPr>
              <a:t>5. Низкая рентабельность из-за низкой комиссии (10%) </a:t>
            </a:r>
            <a:r>
              <a:rPr lang="ru-RU" dirty="0">
                <a:latin typeface="Akrobat" panose="00000600000000000000" pitchFamily="2" charset="-52"/>
              </a:rPr>
              <a:t>(Вероятность = 0,4; Ущерб = 7)</a:t>
            </a:r>
          </a:p>
          <a:p>
            <a:r>
              <a:rPr lang="ru-RU" dirty="0">
                <a:latin typeface="Akrobat" panose="00000600000000000000" pitchFamily="2" charset="-52"/>
              </a:rPr>
              <a:t>Доход может не покрывать издержки на разработку, маркетинг и поддержку. </a:t>
            </a:r>
          </a:p>
          <a:p>
            <a:r>
              <a:rPr lang="ru-RU" b="1" dirty="0">
                <a:latin typeface="Akrobat" panose="00000600000000000000" pitchFamily="2" charset="-52"/>
              </a:rPr>
              <a:t>6. Низкое качество публикуемых курсов</a:t>
            </a:r>
            <a:r>
              <a:rPr lang="ru-RU" dirty="0">
                <a:latin typeface="Akrobat" panose="00000600000000000000" pitchFamily="2" charset="-52"/>
              </a:rPr>
              <a:t>(Вероятность = 0,5; Ущерб = 5)</a:t>
            </a:r>
          </a:p>
          <a:p>
            <a:r>
              <a:rPr lang="ru-RU" dirty="0">
                <a:latin typeface="Akrobat" panose="00000600000000000000" pitchFamily="2" charset="-52"/>
              </a:rPr>
              <a:t>Платформа может быть переполнена неструктурированным и бесполезным контентом. </a:t>
            </a:r>
          </a:p>
          <a:p>
            <a:r>
              <a:rPr lang="ru-RU" b="1" dirty="0">
                <a:latin typeface="Akrobat" panose="00000600000000000000" pitchFamily="2" charset="-52"/>
              </a:rPr>
              <a:t>7. Нарушения авторских прав</a:t>
            </a:r>
            <a:r>
              <a:rPr lang="ru-RU" dirty="0">
                <a:latin typeface="Akrobat" panose="00000600000000000000" pitchFamily="2" charset="-52"/>
              </a:rPr>
              <a:t>(Вероятность = 0,3; Ущерб = 8)</a:t>
            </a:r>
          </a:p>
          <a:p>
            <a:r>
              <a:rPr lang="ru-RU" dirty="0">
                <a:latin typeface="Akrobat" panose="00000600000000000000" pitchFamily="2" charset="-52"/>
              </a:rPr>
              <a:t>Публикация курсов с заимствованным контентом может привести к искам и потере репутации.</a:t>
            </a:r>
          </a:p>
        </p:txBody>
      </p:sp>
    </p:spTree>
    <p:extLst>
      <p:ext uri="{BB962C8B-B14F-4D97-AF65-F5344CB8AC3E}">
        <p14:creationId xmlns:p14="http://schemas.microsoft.com/office/powerpoint/2010/main" val="1338510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9" y="539133"/>
            <a:ext cx="813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Защита информации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A9A9B-589A-4799-8E76-D85268494467}"/>
              </a:ext>
            </a:extLst>
          </p:cNvPr>
          <p:cNvSpPr txBox="1"/>
          <p:nvPr/>
        </p:nvSpPr>
        <p:spPr>
          <a:xfrm>
            <a:off x="403412" y="1534216"/>
            <a:ext cx="1138517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b="1" dirty="0">
                <a:latin typeface="Akrobat" panose="00000600000000000000" pitchFamily="2" charset="-52"/>
              </a:rPr>
              <a:t>Шифрование TLS и AES-256 </a:t>
            </a:r>
            <a:r>
              <a:rPr lang="ru-RU" dirty="0">
                <a:latin typeface="Akrobat" panose="00000600000000000000" pitchFamily="2" charset="-52"/>
              </a:rPr>
              <a:t>— используется для защиты данных при передаче и в зашифрованном виде на серверах хранения. Это предотвращает перехват информации злоумышленниками.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b="1" dirty="0">
                <a:latin typeface="Akrobat" panose="00000600000000000000" pitchFamily="2" charset="-52"/>
              </a:rPr>
              <a:t>Разграничение прав доступа </a:t>
            </a:r>
            <a:r>
              <a:rPr lang="ru-RU" dirty="0">
                <a:latin typeface="Akrobat" panose="00000600000000000000" pitchFamily="2" charset="-52"/>
              </a:rPr>
              <a:t>— пользователи, авторы и администраторы имеют различные уровни доступа к функционалу и данным платформы. Это минимизирует риски несанкционированного доступа.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b="1" dirty="0">
                <a:latin typeface="Akrobat" panose="00000600000000000000" pitchFamily="2" charset="-52"/>
              </a:rPr>
              <a:t>Системы логирования </a:t>
            </a:r>
            <a:r>
              <a:rPr lang="ru-RU" dirty="0">
                <a:latin typeface="Akrobat" panose="00000600000000000000" pitchFamily="2" charset="-52"/>
              </a:rPr>
              <a:t>— отслеживаются все критические действия пользователей, изменения контента, настройки системы и операции с данными. Это позволяет оперативно выявлять аномалии и проводить расследования.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b="1" dirty="0">
                <a:latin typeface="Akrobat" panose="00000600000000000000" pitchFamily="2" charset="-52"/>
              </a:rPr>
              <a:t>Регулярное резервное копирование </a:t>
            </a:r>
            <a:r>
              <a:rPr lang="ru-RU" dirty="0">
                <a:latin typeface="Akrobat" panose="00000600000000000000" pitchFamily="2" charset="-52"/>
              </a:rPr>
              <a:t>— создаются автоматические бэкапы для восстановления данных в случае технических сбоев или потерь.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b="1" dirty="0" err="1">
                <a:latin typeface="Akrobat" panose="00000600000000000000" pitchFamily="2" charset="-52"/>
              </a:rPr>
              <a:t>Web</a:t>
            </a:r>
            <a:r>
              <a:rPr lang="ru-RU" b="1" dirty="0">
                <a:latin typeface="Akrobat" panose="00000600000000000000" pitchFamily="2" charset="-52"/>
              </a:rPr>
              <a:t> </a:t>
            </a:r>
            <a:r>
              <a:rPr lang="ru-RU" b="1" dirty="0" err="1">
                <a:latin typeface="Akrobat" panose="00000600000000000000" pitchFamily="2" charset="-52"/>
              </a:rPr>
              <a:t>Application</a:t>
            </a:r>
            <a:r>
              <a:rPr lang="ru-RU" b="1" dirty="0">
                <a:latin typeface="Akrobat" panose="00000600000000000000" pitchFamily="2" charset="-52"/>
              </a:rPr>
              <a:t> </a:t>
            </a:r>
            <a:r>
              <a:rPr lang="ru-RU" b="1" dirty="0" err="1">
                <a:latin typeface="Akrobat" panose="00000600000000000000" pitchFamily="2" charset="-52"/>
              </a:rPr>
              <a:t>Firewall</a:t>
            </a:r>
            <a:r>
              <a:rPr lang="ru-RU" b="1" dirty="0">
                <a:latin typeface="Akrobat" panose="00000600000000000000" pitchFamily="2" charset="-52"/>
              </a:rPr>
              <a:t> (WAF) и IDS/IPS-системы </a:t>
            </a:r>
            <a:r>
              <a:rPr lang="ru-RU" dirty="0">
                <a:latin typeface="Akrobat" panose="00000600000000000000" pitchFamily="2" charset="-52"/>
              </a:rPr>
              <a:t>— используются для защиты от SQL-инъекций, XSS, </a:t>
            </a:r>
            <a:r>
              <a:rPr lang="ru-RU" dirty="0" err="1">
                <a:latin typeface="Akrobat" panose="00000600000000000000" pitchFamily="2" charset="-52"/>
              </a:rPr>
              <a:t>DDoS</a:t>
            </a:r>
            <a:r>
              <a:rPr lang="ru-RU" dirty="0">
                <a:latin typeface="Akrobat" panose="00000600000000000000" pitchFamily="2" charset="-52"/>
              </a:rPr>
              <a:t> и других распространённых атак на веб-приложения.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b="1" dirty="0">
                <a:latin typeface="Akrobat" panose="00000600000000000000" pitchFamily="2" charset="-52"/>
              </a:rPr>
              <a:t>DRM-технологии (</a:t>
            </a:r>
            <a:r>
              <a:rPr lang="ru-RU" b="1" dirty="0" err="1">
                <a:latin typeface="Akrobat" panose="00000600000000000000" pitchFamily="2" charset="-52"/>
              </a:rPr>
              <a:t>Digital</a:t>
            </a:r>
            <a:r>
              <a:rPr lang="ru-RU" b="1" dirty="0">
                <a:latin typeface="Akrobat" panose="00000600000000000000" pitchFamily="2" charset="-52"/>
              </a:rPr>
              <a:t> </a:t>
            </a:r>
            <a:r>
              <a:rPr lang="ru-RU" b="1" dirty="0" err="1">
                <a:latin typeface="Akrobat" panose="00000600000000000000" pitchFamily="2" charset="-52"/>
              </a:rPr>
              <a:t>Rights</a:t>
            </a:r>
            <a:r>
              <a:rPr lang="ru-RU" b="1" dirty="0">
                <a:latin typeface="Akrobat" panose="00000600000000000000" pitchFamily="2" charset="-52"/>
              </a:rPr>
              <a:t> </a:t>
            </a:r>
            <a:r>
              <a:rPr lang="ru-RU" b="1" dirty="0" err="1">
                <a:latin typeface="Akrobat" panose="00000600000000000000" pitchFamily="2" charset="-52"/>
              </a:rPr>
              <a:t>Management</a:t>
            </a:r>
            <a:r>
              <a:rPr lang="ru-RU" b="1" dirty="0">
                <a:latin typeface="Akrobat" panose="00000600000000000000" pitchFamily="2" charset="-52"/>
              </a:rPr>
              <a:t>) </a:t>
            </a:r>
            <a:r>
              <a:rPr lang="ru-RU" dirty="0">
                <a:latin typeface="Akrobat" panose="00000600000000000000" pitchFamily="2" charset="-52"/>
              </a:rPr>
              <a:t>— обеспечивают защиту курсов от незаконного копирования, скачивания и распространения.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b="1" dirty="0">
                <a:latin typeface="Akrobat" panose="00000600000000000000" pitchFamily="2" charset="-52"/>
              </a:rPr>
              <a:t>Встроенные водяные знаки </a:t>
            </a:r>
            <a:r>
              <a:rPr lang="ru-RU" dirty="0">
                <a:latin typeface="Akrobat" panose="00000600000000000000" pitchFamily="2" charset="-52"/>
              </a:rPr>
              <a:t>— накладываются на </a:t>
            </a:r>
            <a:r>
              <a:rPr lang="ru-RU" dirty="0" err="1">
                <a:latin typeface="Akrobat" panose="00000600000000000000" pitchFamily="2" charset="-52"/>
              </a:rPr>
              <a:t>видеолекции</a:t>
            </a:r>
            <a:r>
              <a:rPr lang="ru-RU" dirty="0">
                <a:latin typeface="Akrobat" panose="00000600000000000000" pitchFamily="2" charset="-52"/>
              </a:rPr>
              <a:t> и цифровой контент для подтверждения авторства и отслеживания незаконного распространения.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b="1" dirty="0">
                <a:latin typeface="Akrobat" panose="00000600000000000000" pitchFamily="2" charset="-52"/>
              </a:rPr>
              <a:t>Двухфакторная аутентификация (2FA) </a:t>
            </a:r>
            <a:r>
              <a:rPr lang="ru-RU" dirty="0">
                <a:latin typeface="Akrobat" panose="00000600000000000000" pitchFamily="2" charset="-52"/>
              </a:rPr>
              <a:t>— предлагается для пользователей и обязательно для администраторов платформы для повышения уровня безопасности аккаунтов.</a:t>
            </a:r>
          </a:p>
        </p:txBody>
      </p:sp>
    </p:spTree>
    <p:extLst>
      <p:ext uri="{BB962C8B-B14F-4D97-AF65-F5344CB8AC3E}">
        <p14:creationId xmlns:p14="http://schemas.microsoft.com/office/powerpoint/2010/main" val="3784462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9" y="539133"/>
            <a:ext cx="813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Требования к безопасности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FA9A9B-589A-4799-8E76-D85268494467}"/>
              </a:ext>
            </a:extLst>
          </p:cNvPr>
          <p:cNvSpPr txBox="1"/>
          <p:nvPr/>
        </p:nvSpPr>
        <p:spPr>
          <a:xfrm>
            <a:off x="510989" y="1292169"/>
            <a:ext cx="1052456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latin typeface="Akrobat" panose="00000600000000000000" pitchFamily="2" charset="-52"/>
              </a:rPr>
              <a:t>Требования к безопасности-1. </a:t>
            </a:r>
            <a:r>
              <a:rPr lang="ru-RU" sz="2000" dirty="0">
                <a:latin typeface="Akrobat" panose="00000600000000000000" pitchFamily="2" charset="-52"/>
              </a:rPr>
              <a:t>Все сетевые транзакции, включающие финансовую или поддающуюся учету личную информацию, должны быть зашифрованы согласно Бизнес-правилу-8.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Требования к безопасности-2. </a:t>
            </a:r>
            <a:r>
              <a:rPr lang="ru-RU" sz="2000" dirty="0">
                <a:latin typeface="Akrobat" panose="00000600000000000000" pitchFamily="2" charset="-52"/>
              </a:rPr>
              <a:t>Пользователи обязательно должны быть авторизованы в </a:t>
            </a:r>
            <a:r>
              <a:rPr lang="ru-RU" sz="2000" dirty="0" err="1">
                <a:latin typeface="Akrobat" panose="00000600000000000000" pitchFamily="2" charset="-52"/>
              </a:rPr>
              <a:t>Intellecta</a:t>
            </a:r>
            <a:r>
              <a:rPr lang="ru-RU" sz="2000" dirty="0">
                <a:latin typeface="Akrobat" panose="00000600000000000000" pitchFamily="2" charset="-52"/>
              </a:rPr>
              <a:t> для выполнения большинства операций, кроме просмотра системы, доступных курсов и их описания.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Требования к безопасности-3. </a:t>
            </a:r>
            <a:r>
              <a:rPr lang="ru-RU" sz="2000" dirty="0">
                <a:latin typeface="Akrobat" panose="00000600000000000000" pitchFamily="2" charset="-52"/>
              </a:rPr>
              <a:t>Клиенты должны регистрироваться для авторизации в системе согласно политике ограниченного доступа по Бизнес-правилу-7.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Требования к безопасности-4. </a:t>
            </a:r>
            <a:r>
              <a:rPr lang="ru-RU" sz="2000" dirty="0">
                <a:latin typeface="Akrobat" panose="00000600000000000000" pitchFamily="2" charset="-52"/>
              </a:rPr>
              <a:t>Система должна позволять только сотрудникам системы, внесенным в соответствующий список компании, изменять, удалять или добавлять информацию в системе, согласно Бизнес-правилу-13.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Требования к безопасности-5. </a:t>
            </a:r>
            <a:r>
              <a:rPr lang="ru-RU" sz="2000" dirty="0">
                <a:latin typeface="Akrobat" panose="00000600000000000000" pitchFamily="2" charset="-52"/>
              </a:rPr>
              <a:t>Все денежные, имущественные и информационные транзакции обязаны проводится через безопасные каналы: собственной разработки или с помощью проверенных сервисов.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Требования к безопасности-6. </a:t>
            </a:r>
            <a:r>
              <a:rPr lang="ru-RU" sz="2000" dirty="0">
                <a:latin typeface="Akrobat" panose="00000600000000000000" pitchFamily="2" charset="-52"/>
              </a:rPr>
              <a:t>Система должна позволять клиентам просматривать свою личную информацию, личную корзину покупок и прочую конфиденциальную информацию, но не другим клиентами.</a:t>
            </a:r>
          </a:p>
          <a:p>
            <a:r>
              <a:rPr lang="ru-RU" sz="2000" b="1" dirty="0">
                <a:latin typeface="Akrobat" panose="00000600000000000000" pitchFamily="2" charset="-52"/>
              </a:rPr>
              <a:t>Требования к безопасности-7. </a:t>
            </a:r>
            <a:r>
              <a:rPr lang="ru-RU" sz="2000" dirty="0">
                <a:latin typeface="Akrobat" panose="00000600000000000000" pitchFamily="2" charset="-52"/>
              </a:rPr>
              <a:t>Система должна позволять компаниям и отдельным преподавателям подавать заявку на изменение информации на странице их продуктов, согласно Бизнес-правилу-14.</a:t>
            </a:r>
          </a:p>
        </p:txBody>
      </p:sp>
    </p:spTree>
    <p:extLst>
      <p:ext uri="{BB962C8B-B14F-4D97-AF65-F5344CB8AC3E}">
        <p14:creationId xmlns:p14="http://schemas.microsoft.com/office/powerpoint/2010/main" val="4235194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079D6-A713-4104-A027-2DD5EC470B9B}"/>
              </a:ext>
            </a:extLst>
          </p:cNvPr>
          <p:cNvSpPr txBox="1"/>
          <p:nvPr/>
        </p:nvSpPr>
        <p:spPr>
          <a:xfrm>
            <a:off x="510989" y="539133"/>
            <a:ext cx="8139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latin typeface="Akrobat ExtraBold" panose="00000900000000000000" pitchFamily="2" charset="-52"/>
              </a:rPr>
              <a:t>Структура архитектуры системы </a:t>
            </a:r>
            <a:r>
              <a:rPr lang="en-US" sz="3600" dirty="0" err="1">
                <a:latin typeface="Akrobat ExtraBold" panose="00000900000000000000" pitchFamily="2" charset="-52"/>
              </a:rPr>
              <a:t>Intellecta</a:t>
            </a:r>
            <a:endParaRPr lang="ru-RU" sz="3600" dirty="0">
              <a:latin typeface="Akrobat ExtraBold" panose="00000900000000000000" pitchFamily="2" charset="-5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5EF07A6-2BA3-43E9-9164-C7FC90F2D3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39888"/>
            <a:ext cx="12192000" cy="357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124298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1378</Words>
  <Application>Microsoft Office PowerPoint</Application>
  <PresentationFormat>Широкоэкранный</PresentationFormat>
  <Paragraphs>77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3" baseType="lpstr">
      <vt:lpstr>Akrobat</vt:lpstr>
      <vt:lpstr>Akrobat Black</vt:lpstr>
      <vt:lpstr>Akrobat ExtraBold</vt:lpstr>
      <vt:lpstr>Akrobat ExtraLight</vt:lpstr>
      <vt:lpstr>Akrobat SemiBold</vt:lpstr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Хозяйка ^^</dc:creator>
  <cp:lastModifiedBy>Хозяйка ^^</cp:lastModifiedBy>
  <cp:revision>4</cp:revision>
  <dcterms:created xsi:type="dcterms:W3CDTF">2025-05-11T13:05:07Z</dcterms:created>
  <dcterms:modified xsi:type="dcterms:W3CDTF">2025-05-11T17:35:58Z</dcterms:modified>
</cp:coreProperties>
</file>